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758"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46B7F004-38D4-481B-B30E-81DB92B16610}" type="datetimeFigureOut">
              <a:rPr lang="en-US" smtClean="0"/>
              <a:t>6/17/2021</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C748CFC4-90F5-4A79-9B5B-ACE14EC59334}" type="slidenum">
              <a:rPr lang="en-US" smtClean="0"/>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B7F004-38D4-481B-B30E-81DB92B1661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48CFC4-90F5-4A79-9B5B-ACE14EC593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C748CFC4-90F5-4A79-9B5B-ACE14EC59334}" type="slidenum">
              <a:rPr lang="en-US" smtClean="0"/>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B7F004-38D4-481B-B30E-81DB92B1661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6B7F004-38D4-481B-B30E-81DB92B1661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C748CFC4-90F5-4A79-9B5B-ACE14EC59334}" type="slidenum">
              <a:rPr lang="en-US" smtClean="0"/>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46B7F004-38D4-481B-B30E-81DB92B16610}" type="datetimeFigureOut">
              <a:rPr lang="en-US" smtClean="0"/>
              <a:t>6/17/2021</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C748CFC4-90F5-4A79-9B5B-ACE14EC59334}" type="slidenum">
              <a:rPr lang="en-US" smtClean="0"/>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46B7F004-38D4-481B-B30E-81DB92B16610}" type="datetimeFigureOut">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48CFC4-90F5-4A79-9B5B-ACE14EC59334}" type="slidenum">
              <a:rPr lang="en-US" smtClean="0"/>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46B7F004-38D4-481B-B30E-81DB92B16610}" type="datetimeFigureOut">
              <a:rPr lang="en-US" smtClean="0"/>
              <a:t>6/17/2021</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C748CFC4-90F5-4A79-9B5B-ACE14EC59334}" type="slidenum">
              <a:rPr lang="en-US" smtClean="0"/>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B7F004-38D4-481B-B30E-81DB92B16610}" type="datetimeFigureOut">
              <a:rPr lang="en-US" smtClean="0"/>
              <a:t>6/17/2021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C748CFC4-90F5-4A79-9B5B-ACE14EC593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46B7F004-38D4-481B-B30E-81DB92B16610}" type="datetimeFigureOut">
              <a:rPr lang="en-US" smtClean="0"/>
              <a:t>6/17/2021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C748CFC4-90F5-4A79-9B5B-ACE14EC593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C748CFC4-90F5-4A79-9B5B-ACE14EC59334}" type="slidenum">
              <a:rPr lang="en-US" smtClean="0"/>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46B7F004-38D4-481B-B30E-81DB92B16610}" type="datetimeFigureOut">
              <a:rPr lang="en-US" smtClean="0"/>
              <a:t>6/17/2021</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C748CFC4-90F5-4A79-9B5B-ACE14EC59334}" type="slidenum">
              <a:rPr lang="en-US" smtClean="0"/>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46B7F004-38D4-481B-B30E-81DB92B16610}" type="datetimeFigureOut">
              <a:rPr lang="en-US" smtClean="0"/>
              <a:t>6/17/2021</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46B7F004-38D4-481B-B30E-81DB92B16610}" type="datetimeFigureOut">
              <a:rPr lang="en-US" smtClean="0"/>
              <a:t>6/17/2021</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C748CFC4-90F5-4A79-9B5B-ACE14EC59334}" type="slidenum">
              <a:rPr lang="en-US" smtClean="0"/>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wmf"/><Relationship Id="rId4" Type="http://schemas.openxmlformats.org/officeDocument/2006/relationships/image" Target="../media/image18.wmf"/></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8600"/>
            <a:ext cx="2138013" cy="2138013"/>
          </a:xfrm>
          <a:prstGeom prst="rect">
            <a:avLst/>
          </a:prstGeom>
        </p:spPr>
      </p:pic>
      <p:sp>
        <p:nvSpPr>
          <p:cNvPr id="11" name="Rectangle 10"/>
          <p:cNvSpPr/>
          <p:nvPr/>
        </p:nvSpPr>
        <p:spPr>
          <a:xfrm>
            <a:off x="1987296" y="228600"/>
            <a:ext cx="6934200" cy="2585323"/>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2">
                    <a:lumMod val="20000"/>
                    <a:lumOff val="80000"/>
                  </a:schemeClr>
                </a:solidFill>
                <a:effectLst>
                  <a:outerShdw blurRad="41275" dist="20320" dir="1800000" algn="tl" rotWithShape="0">
                    <a:srgbClr val="000000">
                      <a:alpha val="40000"/>
                    </a:srgbClr>
                  </a:outerShdw>
                </a:effectLst>
              </a:rPr>
              <a:t>CREATING AWARENESS ABOUT </a:t>
            </a:r>
            <a:r>
              <a:rPr lang="en-US" sz="5400" b="1" dirty="0" smtClean="0">
                <a:ln w="12700">
                  <a:solidFill>
                    <a:schemeClr val="tx2">
                      <a:satMod val="155000"/>
                    </a:schemeClr>
                  </a:solidFill>
                  <a:prstDash val="solid"/>
                </a:ln>
                <a:solidFill>
                  <a:schemeClr val="accent2">
                    <a:lumMod val="20000"/>
                    <a:lumOff val="80000"/>
                  </a:schemeClr>
                </a:solidFill>
                <a:effectLst>
                  <a:outerShdw blurRad="41275" dist="20320" dir="1800000" algn="tl" rotWithShape="0">
                    <a:srgbClr val="000000">
                      <a:alpha val="40000"/>
                    </a:srgbClr>
                  </a:outerShdw>
                </a:effectLst>
              </a:rPr>
              <a:t>COVID-19</a:t>
            </a:r>
            <a:endParaRPr lang="en-US" sz="5400" b="1" cap="none" spc="0" dirty="0">
              <a:ln w="12700">
                <a:solidFill>
                  <a:schemeClr val="tx2">
                    <a:satMod val="155000"/>
                  </a:schemeClr>
                </a:solidFill>
                <a:prstDash val="solid"/>
              </a:ln>
              <a:solidFill>
                <a:schemeClr val="accent2">
                  <a:lumMod val="20000"/>
                  <a:lumOff val="8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941347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472" y="2362200"/>
            <a:ext cx="1829055" cy="183858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30" y="533400"/>
            <a:ext cx="2667000" cy="22844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1508" y="1709166"/>
            <a:ext cx="1950720" cy="13014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306" y="3287587"/>
            <a:ext cx="3276600" cy="2971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376" y="-457200"/>
            <a:ext cx="3451860" cy="2471609"/>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522" y="3287587"/>
            <a:ext cx="3022854" cy="29452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797532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0200" y="304800"/>
            <a:ext cx="5719836" cy="923330"/>
          </a:xfrm>
          <a:prstGeom prst="rect">
            <a:avLst/>
          </a:prstGeom>
          <a:noFill/>
        </p:spPr>
        <p:txBody>
          <a:bodyPr wrap="none" lIns="91440" tIns="45720" rIns="91440" bIns="45720">
            <a:spAutoFit/>
          </a:bodyPr>
          <a:lstStyle/>
          <a:p>
            <a:pPr algn="ctr"/>
            <a:r>
              <a:rPr lang="en-US" sz="5400" b="1" spc="100" dirty="0" smtClean="0">
                <a:ln w="18000">
                  <a:solidFill>
                    <a:schemeClr val="accent1">
                      <a:satMod val="200000"/>
                      <a:tint val="72000"/>
                    </a:schemeClr>
                  </a:solidFill>
                  <a:prstDash val="solid"/>
                </a:ln>
                <a:solidFill>
                  <a:srgbClr val="00B0F0">
                    <a:alpha val="5700"/>
                  </a:srgbClr>
                </a:solidFill>
                <a:effectLst>
                  <a:outerShdw blurRad="25000" dist="20000" dir="16020000" algn="tl">
                    <a:schemeClr val="accent1">
                      <a:satMod val="200000"/>
                      <a:shade val="1000"/>
                      <a:alpha val="60000"/>
                    </a:schemeClr>
                  </a:outerShdw>
                </a:effectLst>
              </a:rPr>
              <a:t>VACCINATION</a:t>
            </a:r>
            <a:endParaRPr lang="en-US" sz="5400" b="1" cap="none" spc="100" dirty="0">
              <a:ln w="18000">
                <a:solidFill>
                  <a:schemeClr val="accent1">
                    <a:satMod val="200000"/>
                    <a:tint val="72000"/>
                  </a:schemeClr>
                </a:solidFill>
                <a:prstDash val="solid"/>
              </a:ln>
              <a:solidFill>
                <a:srgbClr val="00B0F0">
                  <a:alpha val="5700"/>
                </a:srgbClr>
              </a:solidFill>
              <a:effectLst>
                <a:outerShdw blurRad="25000" dist="20000" dir="16020000" algn="tl">
                  <a:schemeClr val="accent1">
                    <a:satMod val="200000"/>
                    <a:shade val="1000"/>
                    <a:alpha val="6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0"/>
            <a:ext cx="7467600" cy="4327805"/>
          </a:xfrm>
          <a:prstGeom prst="rect">
            <a:avLst/>
          </a:prstGeom>
        </p:spPr>
      </p:pic>
    </p:spTree>
    <p:extLst>
      <p:ext uri="{BB962C8B-B14F-4D97-AF65-F5344CB8AC3E}">
        <p14:creationId xmlns:p14="http://schemas.microsoft.com/office/powerpoint/2010/main" val="1181499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685800"/>
            <a:ext cx="7772400" cy="4801314"/>
          </a:xfrm>
          <a:prstGeom prst="rect">
            <a:avLst/>
          </a:prstGeom>
          <a:noFill/>
        </p:spPr>
        <p:txBody>
          <a:bodyPr wrap="square" rtlCol="0">
            <a:spAutoFit/>
          </a:bodyPr>
          <a:lstStyle/>
          <a:p>
            <a:r>
              <a:rPr lang="en-US" dirty="0" smtClean="0">
                <a:solidFill>
                  <a:schemeClr val="accent1">
                    <a:lumMod val="75000"/>
                  </a:schemeClr>
                </a:solidFill>
              </a:rPr>
              <a:t>TOPICS THAT COVER ABOUT VACCINATION</a:t>
            </a:r>
            <a:r>
              <a:rPr lang="en-US" dirty="0" smtClean="0"/>
              <a:t>:</a:t>
            </a:r>
          </a:p>
          <a:p>
            <a:endParaRPr lang="en-US" dirty="0"/>
          </a:p>
          <a:p>
            <a:pPr marL="342900" indent="-342900">
              <a:buAutoNum type="arabicPeriod"/>
            </a:pPr>
            <a:r>
              <a:rPr lang="en-US" dirty="0" smtClean="0">
                <a:solidFill>
                  <a:schemeClr val="accent2">
                    <a:lumMod val="75000"/>
                  </a:schemeClr>
                </a:solidFill>
              </a:rPr>
              <a:t>TYPES OF VACCINE</a:t>
            </a:r>
            <a:r>
              <a:rPr lang="en-US" dirty="0" smtClean="0"/>
              <a:t>:</a:t>
            </a:r>
          </a:p>
          <a:p>
            <a:r>
              <a:rPr lang="en-US" dirty="0" err="1" smtClean="0"/>
              <a:t>Covidshield</a:t>
            </a:r>
            <a:r>
              <a:rPr lang="en-US" dirty="0"/>
              <a:t>, </a:t>
            </a:r>
            <a:r>
              <a:rPr lang="en-US" dirty="0" err="1"/>
              <a:t>Covaxin</a:t>
            </a:r>
            <a:r>
              <a:rPr lang="en-US" dirty="0"/>
              <a:t> being administered, Sputnik V</a:t>
            </a:r>
          </a:p>
          <a:p>
            <a:pPr marL="342900" indent="-342900">
              <a:buAutoNum type="arabicPeriod"/>
            </a:pPr>
            <a:endParaRPr lang="en-US" dirty="0" smtClean="0"/>
          </a:p>
          <a:p>
            <a:endParaRPr lang="en-US" dirty="0" smtClean="0"/>
          </a:p>
          <a:p>
            <a:endParaRPr lang="en-US" dirty="0"/>
          </a:p>
          <a:p>
            <a:r>
              <a:rPr lang="en-US" dirty="0" smtClean="0"/>
              <a:t>2. </a:t>
            </a:r>
            <a:r>
              <a:rPr lang="en-US" dirty="0" smtClean="0">
                <a:solidFill>
                  <a:schemeClr val="accent2">
                    <a:lumMod val="75000"/>
                  </a:schemeClr>
                </a:solidFill>
              </a:rPr>
              <a:t>VACCINE FOR CHILDREN</a:t>
            </a:r>
            <a:r>
              <a:rPr lang="en-US" dirty="0" smtClean="0"/>
              <a:t>:</a:t>
            </a:r>
          </a:p>
          <a:p>
            <a:r>
              <a:rPr lang="en-US" dirty="0" smtClean="0"/>
              <a:t>               CDC </a:t>
            </a:r>
            <a:r>
              <a:rPr lang="en-US" dirty="0"/>
              <a:t>recommends everyone 12 years and older should get a COVID-19 vaccination to help protect against COVID-19. Widespread vaccination is a critical tool to help stop the pandemic</a:t>
            </a:r>
            <a:r>
              <a:rPr lang="en-US" dirty="0" smtClean="0"/>
              <a:t>.</a:t>
            </a:r>
          </a:p>
          <a:p>
            <a:r>
              <a:rPr lang="en-US" dirty="0"/>
              <a:t>Children 12 years and older are able to get the Pfizer-</a:t>
            </a:r>
            <a:r>
              <a:rPr lang="en-US" dirty="0" err="1"/>
              <a:t>BioNTech</a:t>
            </a:r>
            <a:r>
              <a:rPr lang="en-US" dirty="0"/>
              <a:t> COVID-19 Vaccine</a:t>
            </a:r>
            <a:r>
              <a:rPr lang="en-US" dirty="0" smtClean="0"/>
              <a:t>.</a:t>
            </a:r>
          </a:p>
          <a:p>
            <a:endParaRPr lang="en-US" dirty="0"/>
          </a:p>
          <a:p>
            <a:endParaRPr lang="en-US" dirty="0" smtClean="0"/>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419600"/>
            <a:ext cx="2648192" cy="19194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450080"/>
            <a:ext cx="2371961" cy="1681814"/>
          </a:xfrm>
          <a:prstGeom prst="rect">
            <a:avLst/>
          </a:prstGeom>
        </p:spPr>
      </p:pic>
    </p:spTree>
    <p:extLst>
      <p:ext uri="{BB962C8B-B14F-4D97-AF65-F5344CB8AC3E}">
        <p14:creationId xmlns:p14="http://schemas.microsoft.com/office/powerpoint/2010/main" val="36195340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85800"/>
            <a:ext cx="5404043" cy="1200329"/>
          </a:xfrm>
          <a:prstGeom prst="rect">
            <a:avLst/>
          </a:prstGeom>
          <a:noFill/>
        </p:spPr>
        <p:txBody>
          <a:bodyPr wrap="none" rtlCol="0">
            <a:spAutoFit/>
          </a:bodyPr>
          <a:lstStyle/>
          <a:p>
            <a:r>
              <a:rPr lang="en-US" dirty="0" smtClean="0">
                <a:solidFill>
                  <a:schemeClr val="accent2">
                    <a:lumMod val="75000"/>
                  </a:schemeClr>
                </a:solidFill>
              </a:rPr>
              <a:t>3.REGISTRATION FOR VACCINE:</a:t>
            </a:r>
          </a:p>
          <a:p>
            <a:endParaRPr lang="en-US" dirty="0" smtClean="0"/>
          </a:p>
          <a:p>
            <a:r>
              <a:rPr lang="en-US" dirty="0" smtClean="0"/>
              <a:t>Link to register:    https://www.cowin.gov.in/home</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84" y="1981200"/>
            <a:ext cx="7848600" cy="4381399"/>
          </a:xfrm>
          <a:prstGeom prst="rect">
            <a:avLst/>
          </a:prstGeom>
        </p:spPr>
      </p:pic>
    </p:spTree>
    <p:extLst>
      <p:ext uri="{BB962C8B-B14F-4D97-AF65-F5344CB8AC3E}">
        <p14:creationId xmlns:p14="http://schemas.microsoft.com/office/powerpoint/2010/main" val="3236702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600200"/>
            <a:ext cx="8382423" cy="2585323"/>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LET’S CONTRIBUTE </a:t>
            </a:r>
          </a:p>
          <a:p>
            <a:pPr algn="ct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FOR THE POOR</a:t>
            </a:r>
          </a:p>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IN THIS HARD TIME’S</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950260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
            <a:ext cx="8839200" cy="6248399"/>
          </a:xfrm>
          <a:prstGeom prst="rect">
            <a:avLst/>
          </a:prstGeom>
        </p:spPr>
      </p:pic>
    </p:spTree>
    <p:extLst>
      <p:ext uri="{BB962C8B-B14F-4D97-AF65-F5344CB8AC3E}">
        <p14:creationId xmlns:p14="http://schemas.microsoft.com/office/powerpoint/2010/main" val="2548916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1" y="1259175"/>
            <a:ext cx="9220201" cy="4247317"/>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 </a:t>
            </a:r>
          </a:p>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EXPOSYS DATALABS </a:t>
            </a:r>
          </a:p>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FOR GIVING US A WONDERFUL </a:t>
            </a:r>
          </a:p>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OPPORTUNITY!!!</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87508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809" y="1731264"/>
            <a:ext cx="2590800" cy="19145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648" y="304800"/>
            <a:ext cx="2719387" cy="19145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9035" y="1704594"/>
            <a:ext cx="2919413" cy="1941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09" y="4267200"/>
            <a:ext cx="3124200" cy="20669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6641" y="4096703"/>
            <a:ext cx="3124200" cy="22374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p:cNvSpPr txBox="1"/>
          <p:nvPr/>
        </p:nvSpPr>
        <p:spPr>
          <a:xfrm>
            <a:off x="3115341" y="2828544"/>
            <a:ext cx="3048000" cy="2031325"/>
          </a:xfrm>
          <a:prstGeom prst="rect">
            <a:avLst/>
          </a:prstGeom>
          <a:noFill/>
        </p:spPr>
        <p:txBody>
          <a:bodyPr wrap="square" rtlCol="0">
            <a:spAutoFit/>
          </a:bodyPr>
          <a:lstStyle/>
          <a:p>
            <a:r>
              <a:rPr lang="en-US" dirty="0" smtClean="0">
                <a:solidFill>
                  <a:srgbClr val="C00000"/>
                </a:solidFill>
              </a:rPr>
              <a:t>Here is a responsive website  that describes how corona effected our lives, precautions, symptoms,</a:t>
            </a:r>
          </a:p>
          <a:p>
            <a:r>
              <a:rPr lang="en-US" dirty="0">
                <a:solidFill>
                  <a:srgbClr val="C00000"/>
                </a:solidFill>
              </a:rPr>
              <a:t>v</a:t>
            </a:r>
            <a:r>
              <a:rPr lang="en-US" dirty="0" smtClean="0">
                <a:solidFill>
                  <a:srgbClr val="C00000"/>
                </a:solidFill>
              </a:rPr>
              <a:t>accination, and to help </a:t>
            </a:r>
          </a:p>
          <a:p>
            <a:r>
              <a:rPr lang="en-US" dirty="0" smtClean="0">
                <a:solidFill>
                  <a:srgbClr val="C00000"/>
                </a:solidFill>
              </a:rPr>
              <a:t>Poor, lets contribute as much as we can!!!</a:t>
            </a:r>
            <a:endParaRPr lang="en-US" dirty="0">
              <a:solidFill>
                <a:srgbClr val="C00000"/>
              </a:solidFill>
            </a:endParaRPr>
          </a:p>
        </p:txBody>
      </p:sp>
    </p:spTree>
    <p:extLst>
      <p:ext uri="{BB962C8B-B14F-4D97-AF65-F5344CB8AC3E}">
        <p14:creationId xmlns:p14="http://schemas.microsoft.com/office/powerpoint/2010/main" val="27714225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
            <a:ext cx="8077200" cy="3745230"/>
          </a:xfrm>
          <a:prstGeom prst="rect">
            <a:avLst/>
          </a:prstGeom>
        </p:spPr>
      </p:pic>
      <p:sp>
        <p:nvSpPr>
          <p:cNvPr id="3" name="TextBox 2"/>
          <p:cNvSpPr txBox="1"/>
          <p:nvPr/>
        </p:nvSpPr>
        <p:spPr>
          <a:xfrm>
            <a:off x="304800" y="4419600"/>
            <a:ext cx="7620000" cy="1200329"/>
          </a:xfrm>
          <a:prstGeom prst="rect">
            <a:avLst/>
          </a:prstGeom>
          <a:noFill/>
        </p:spPr>
        <p:txBody>
          <a:bodyPr wrap="square" rtlCol="0">
            <a:spAutoFit/>
          </a:bodyPr>
          <a:lstStyle/>
          <a:p>
            <a:r>
              <a:rPr lang="en-US" dirty="0" smtClean="0"/>
              <a:t>THIS IS THE HOME PAGE WHICH GUIDES YOU TO EXPLORE THE WEBSITE,</a:t>
            </a:r>
          </a:p>
          <a:p>
            <a:r>
              <a:rPr lang="en-US" dirty="0" smtClean="0"/>
              <a:t>And yes !!! “COVID-19 IS A TERRIBLE TIME ABSOLUTELY TERRIBLE “ IT SWEPT OVER CHINA LIKE BLACK DEATH AND NOW ASIA IT HAS EFFECTED PEOPLE IN DIFFERENT WAYS</a:t>
            </a:r>
            <a:endParaRPr lang="en-US" dirty="0"/>
          </a:p>
        </p:txBody>
      </p:sp>
    </p:spTree>
    <p:extLst>
      <p:ext uri="{BB962C8B-B14F-4D97-AF65-F5344CB8AC3E}">
        <p14:creationId xmlns:p14="http://schemas.microsoft.com/office/powerpoint/2010/main" val="3431447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74224"/>
            <a:ext cx="9417907" cy="369332"/>
          </a:xfrm>
          <a:prstGeom prst="rect">
            <a:avLst/>
          </a:prstGeom>
          <a:noFill/>
        </p:spPr>
        <p:txBody>
          <a:bodyPr wrap="square" rtlCol="0">
            <a:spAutoFit/>
          </a:bodyPr>
          <a:lstStyle/>
          <a:p>
            <a:r>
              <a:rPr lang="en-US" dirty="0" smtClean="0">
                <a:solidFill>
                  <a:srgbClr val="FF0000"/>
                </a:solidFill>
              </a:rPr>
              <a:t>NOW LET’S EXPLORE HOW PEOPLE ARE STRUGGLING IN THIS PANDEMIC</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95400"/>
            <a:ext cx="7620000" cy="4279450"/>
          </a:xfrm>
          <a:prstGeom prst="rect">
            <a:avLst/>
          </a:prstGeom>
        </p:spPr>
      </p:pic>
    </p:spTree>
    <p:extLst>
      <p:ext uri="{BB962C8B-B14F-4D97-AF65-F5344CB8AC3E}">
        <p14:creationId xmlns:p14="http://schemas.microsoft.com/office/powerpoint/2010/main" val="60145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53568"/>
            <a:ext cx="2895600" cy="20859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TextBox 3"/>
          <p:cNvSpPr txBox="1"/>
          <p:nvPr/>
        </p:nvSpPr>
        <p:spPr>
          <a:xfrm>
            <a:off x="3733800" y="519392"/>
            <a:ext cx="4724400" cy="2031325"/>
          </a:xfrm>
          <a:prstGeom prst="rect">
            <a:avLst/>
          </a:prstGeom>
          <a:noFill/>
        </p:spPr>
        <p:txBody>
          <a:bodyPr wrap="square" rtlCol="0">
            <a:spAutoFit/>
          </a:bodyPr>
          <a:lstStyle/>
          <a:p>
            <a:r>
              <a:rPr lang="en-US" b="1" dirty="0">
                <a:solidFill>
                  <a:schemeClr val="accent1">
                    <a:lumMod val="60000"/>
                    <a:lumOff val="40000"/>
                  </a:schemeClr>
                </a:solidFill>
              </a:rPr>
              <a:t>"Hundreds and Thousands of people are leaving the world ,minute to minute. Their heart is filled with tears as their beloved ones are disappearing." </a:t>
            </a:r>
          </a:p>
          <a:p>
            <a:endParaRPr lang="en-US" dirty="0">
              <a:solidFill>
                <a:schemeClr val="accent1">
                  <a:lumMod val="60000"/>
                  <a:lumOff val="40000"/>
                </a:schemeClr>
              </a:solidFill>
            </a:endParaRPr>
          </a:p>
          <a:p>
            <a:endParaRPr lang="en-US" dirty="0"/>
          </a:p>
        </p:txBody>
      </p:sp>
      <p:sp>
        <p:nvSpPr>
          <p:cNvPr id="5" name="TextBox 4"/>
          <p:cNvSpPr txBox="1"/>
          <p:nvPr/>
        </p:nvSpPr>
        <p:spPr>
          <a:xfrm>
            <a:off x="1524000" y="2590800"/>
            <a:ext cx="1124026" cy="369332"/>
          </a:xfrm>
          <a:prstGeom prst="rect">
            <a:avLst/>
          </a:prstGeom>
          <a:noFill/>
        </p:spPr>
        <p:txBody>
          <a:bodyPr wrap="none" rtlCol="0">
            <a:spAutoFit/>
          </a:bodyPr>
          <a:lstStyle/>
          <a:p>
            <a:r>
              <a:rPr lang="en-US" dirty="0" smtClean="0"/>
              <a:t>DEATHS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352800"/>
            <a:ext cx="3324689" cy="184810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7" name="TextBox 6"/>
          <p:cNvSpPr txBox="1"/>
          <p:nvPr/>
        </p:nvSpPr>
        <p:spPr>
          <a:xfrm>
            <a:off x="4572001" y="2960132"/>
            <a:ext cx="3886199" cy="3693319"/>
          </a:xfrm>
          <a:prstGeom prst="rect">
            <a:avLst/>
          </a:prstGeom>
          <a:noFill/>
        </p:spPr>
        <p:txBody>
          <a:bodyPr wrap="square" rtlCol="0">
            <a:spAutoFit/>
          </a:bodyPr>
          <a:lstStyle/>
          <a:p>
            <a:r>
              <a:rPr lang="en-US" dirty="0">
                <a:solidFill>
                  <a:schemeClr val="tx1">
                    <a:lumMod val="65000"/>
                  </a:schemeClr>
                </a:solidFill>
              </a:rPr>
              <a:t>Countries where new cases are higher had a daily average of at least four new cases per 100,000 people over the past week than three billion people around the world have lived under lockdown as governments stepped up efforts to contain the pandemic, which has left which has left over a million people dead globally</a:t>
            </a:r>
            <a:r>
              <a:rPr lang="en-US" dirty="0" smtClean="0">
                <a:solidFill>
                  <a:schemeClr val="tx1">
                    <a:lumMod val="65000"/>
                  </a:schemeClr>
                </a:solidFill>
              </a:rPr>
              <a:t>.</a:t>
            </a:r>
          </a:p>
          <a:p>
            <a:r>
              <a:rPr lang="en-US" dirty="0" smtClean="0">
                <a:solidFill>
                  <a:schemeClr val="tx1">
                    <a:lumMod val="65000"/>
                  </a:schemeClr>
                </a:solidFill>
              </a:rPr>
              <a:t>We, have provided the statistics page of Covid-19 !!!</a:t>
            </a:r>
            <a:endParaRPr lang="en-US" dirty="0">
              <a:solidFill>
                <a:schemeClr val="tx1">
                  <a:lumMod val="65000"/>
                </a:schemeClr>
              </a:solidFill>
            </a:endParaRPr>
          </a:p>
          <a:p>
            <a:endParaRPr lang="en-US" dirty="0"/>
          </a:p>
        </p:txBody>
      </p:sp>
      <p:sp>
        <p:nvSpPr>
          <p:cNvPr id="8" name="TextBox 7"/>
          <p:cNvSpPr txBox="1"/>
          <p:nvPr/>
        </p:nvSpPr>
        <p:spPr>
          <a:xfrm>
            <a:off x="1828800" y="5419594"/>
            <a:ext cx="898003" cy="646331"/>
          </a:xfrm>
          <a:prstGeom prst="rect">
            <a:avLst/>
          </a:prstGeom>
          <a:noFill/>
        </p:spPr>
        <p:txBody>
          <a:bodyPr wrap="none" rtlCol="0">
            <a:spAutoFit/>
          </a:bodyPr>
          <a:lstStyle/>
          <a:p>
            <a:r>
              <a:rPr lang="en-US" dirty="0" smtClean="0"/>
              <a:t>CASES</a:t>
            </a:r>
          </a:p>
          <a:p>
            <a:endParaRPr lang="en-US" dirty="0"/>
          </a:p>
        </p:txBody>
      </p:sp>
    </p:spTree>
    <p:extLst>
      <p:ext uri="{BB962C8B-B14F-4D97-AF65-F5344CB8AC3E}">
        <p14:creationId xmlns:p14="http://schemas.microsoft.com/office/powerpoint/2010/main" val="3045179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609600"/>
            <a:ext cx="2914650" cy="22479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TextBox 2"/>
          <p:cNvSpPr txBox="1"/>
          <p:nvPr/>
        </p:nvSpPr>
        <p:spPr>
          <a:xfrm>
            <a:off x="4495800" y="533400"/>
            <a:ext cx="3962400" cy="3139321"/>
          </a:xfrm>
          <a:prstGeom prst="rect">
            <a:avLst/>
          </a:prstGeom>
          <a:noFill/>
        </p:spPr>
        <p:txBody>
          <a:bodyPr wrap="square" rtlCol="0">
            <a:spAutoFit/>
          </a:bodyPr>
          <a:lstStyle/>
          <a:p>
            <a:r>
              <a:rPr lang="en-US" dirty="0" smtClean="0">
                <a:solidFill>
                  <a:srgbClr val="FFFF00"/>
                </a:solidFill>
              </a:rPr>
              <a:t>From </a:t>
            </a:r>
            <a:r>
              <a:rPr lang="en-US" dirty="0">
                <a:solidFill>
                  <a:srgbClr val="FFFF00"/>
                </a:solidFill>
              </a:rPr>
              <a:t>two nationally representative surveys that were initiated to provide up-to-date estimates of the consequences of the COVID-19 pandemic, including the incidence of food insecurity. Food insecurity occurs when a household has difficulty providing enough food due to a lack of resources</a:t>
            </a:r>
            <a:r>
              <a:rPr lang="en-US" dirty="0" smtClean="0">
                <a:solidFill>
                  <a:srgbClr val="FFFF00"/>
                </a:solidFill>
              </a:rPr>
              <a:t>.</a:t>
            </a:r>
          </a:p>
          <a:p>
            <a:endParaRPr lang="en-US" dirty="0">
              <a:solidFill>
                <a:srgbClr val="FFFF00"/>
              </a:solidFill>
            </a:endParaRPr>
          </a:p>
          <a:p>
            <a:endParaRPr lang="en-US" dirty="0"/>
          </a:p>
        </p:txBody>
      </p:sp>
      <p:sp>
        <p:nvSpPr>
          <p:cNvPr id="4" name="TextBox 3"/>
          <p:cNvSpPr txBox="1"/>
          <p:nvPr/>
        </p:nvSpPr>
        <p:spPr>
          <a:xfrm>
            <a:off x="1295400" y="3211056"/>
            <a:ext cx="2300630" cy="369332"/>
          </a:xfrm>
          <a:prstGeom prst="rect">
            <a:avLst/>
          </a:prstGeom>
          <a:noFill/>
        </p:spPr>
        <p:txBody>
          <a:bodyPr wrap="none" rtlCol="0">
            <a:spAutoFit/>
          </a:bodyPr>
          <a:lstStyle/>
          <a:p>
            <a:r>
              <a:rPr lang="en-US" dirty="0" smtClean="0"/>
              <a:t>FOOD INSECURITY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74" y="4038600"/>
            <a:ext cx="2638425" cy="1524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6" name="TextBox 5"/>
          <p:cNvSpPr txBox="1"/>
          <p:nvPr/>
        </p:nvSpPr>
        <p:spPr>
          <a:xfrm>
            <a:off x="4191000" y="3048000"/>
            <a:ext cx="4267200" cy="3693319"/>
          </a:xfrm>
          <a:prstGeom prst="rect">
            <a:avLst/>
          </a:prstGeom>
          <a:noFill/>
        </p:spPr>
        <p:txBody>
          <a:bodyPr wrap="square" rtlCol="0">
            <a:spAutoFit/>
          </a:bodyPr>
          <a:lstStyle/>
          <a:p>
            <a:r>
              <a:rPr lang="en-US" dirty="0">
                <a:solidFill>
                  <a:srgbClr val="7030A0"/>
                </a:solidFill>
              </a:rPr>
              <a:t>The Indian economy was expected to lose over ₹32,000 </a:t>
            </a:r>
            <a:r>
              <a:rPr lang="en-US" dirty="0" err="1" smtClean="0">
                <a:solidFill>
                  <a:srgbClr val="7030A0"/>
                </a:solidFill>
              </a:rPr>
              <a:t>crore</a:t>
            </a:r>
            <a:r>
              <a:rPr lang="en-US" dirty="0" smtClean="0">
                <a:solidFill>
                  <a:srgbClr val="7030A0"/>
                </a:solidFill>
              </a:rPr>
              <a:t> </a:t>
            </a:r>
            <a:r>
              <a:rPr lang="en-US" dirty="0">
                <a:solidFill>
                  <a:srgbClr val="7030A0"/>
                </a:solidFill>
              </a:rPr>
              <a:t>every day during the first 21-days of complete lockdown, which was declared following the coronavirus outbreak. Under complete lockdown, less than a quarter of India's $2.8 trillion economic movement was functional. India faces a huge decline in government revenues and growth of the income for at least two quarters as the coronavirus hits economic activity of the country as a whole</a:t>
            </a:r>
            <a:r>
              <a:rPr lang="en-US" dirty="0"/>
              <a:t>.</a:t>
            </a:r>
          </a:p>
        </p:txBody>
      </p:sp>
      <p:sp>
        <p:nvSpPr>
          <p:cNvPr id="7" name="TextBox 6"/>
          <p:cNvSpPr txBox="1"/>
          <p:nvPr/>
        </p:nvSpPr>
        <p:spPr>
          <a:xfrm>
            <a:off x="1351231" y="5786366"/>
            <a:ext cx="2401619" cy="369332"/>
          </a:xfrm>
          <a:prstGeom prst="rect">
            <a:avLst/>
          </a:prstGeom>
          <a:noFill/>
        </p:spPr>
        <p:txBody>
          <a:bodyPr wrap="none" rtlCol="0">
            <a:spAutoFit/>
          </a:bodyPr>
          <a:lstStyle/>
          <a:p>
            <a:r>
              <a:rPr lang="en-US" dirty="0" smtClean="0"/>
              <a:t>ECONOMIC IMPACT</a:t>
            </a:r>
            <a:endParaRPr lang="en-US" dirty="0"/>
          </a:p>
        </p:txBody>
      </p:sp>
    </p:spTree>
    <p:extLst>
      <p:ext uri="{BB962C8B-B14F-4D97-AF65-F5344CB8AC3E}">
        <p14:creationId xmlns:p14="http://schemas.microsoft.com/office/powerpoint/2010/main" val="2676955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685800"/>
            <a:ext cx="3124200" cy="18288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TextBox 2"/>
          <p:cNvSpPr txBox="1"/>
          <p:nvPr/>
        </p:nvSpPr>
        <p:spPr>
          <a:xfrm>
            <a:off x="838200" y="2744462"/>
            <a:ext cx="2526654" cy="369332"/>
          </a:xfrm>
          <a:prstGeom prst="rect">
            <a:avLst/>
          </a:prstGeom>
          <a:noFill/>
        </p:spPr>
        <p:txBody>
          <a:bodyPr wrap="none" rtlCol="0">
            <a:spAutoFit/>
          </a:bodyPr>
          <a:lstStyle/>
          <a:p>
            <a:r>
              <a:rPr lang="en-US" dirty="0" smtClean="0"/>
              <a:t>ONLINE EDUCATION</a:t>
            </a:r>
            <a:endParaRPr lang="en-US" dirty="0"/>
          </a:p>
        </p:txBody>
      </p:sp>
      <p:sp>
        <p:nvSpPr>
          <p:cNvPr id="4" name="TextBox 3"/>
          <p:cNvSpPr txBox="1"/>
          <p:nvPr/>
        </p:nvSpPr>
        <p:spPr>
          <a:xfrm>
            <a:off x="4114800" y="716280"/>
            <a:ext cx="4495800" cy="3139321"/>
          </a:xfrm>
          <a:prstGeom prst="rect">
            <a:avLst/>
          </a:prstGeom>
          <a:noFill/>
        </p:spPr>
        <p:txBody>
          <a:bodyPr wrap="square" rtlCol="0">
            <a:spAutoFit/>
          </a:bodyPr>
          <a:lstStyle/>
          <a:p>
            <a:r>
              <a:rPr lang="en-US" dirty="0">
                <a:solidFill>
                  <a:srgbClr val="00B0F0"/>
                </a:solidFill>
              </a:rPr>
              <a:t>Many poor people are unable to afford data plans for their study through online so they have quit studying at this terrible time .so governments should take action providing them a free data plan </a:t>
            </a:r>
            <a:r>
              <a:rPr lang="en-US" dirty="0" err="1" smtClean="0">
                <a:solidFill>
                  <a:srgbClr val="00B0F0"/>
                </a:solidFill>
              </a:rPr>
              <a:t>atleast</a:t>
            </a:r>
            <a:r>
              <a:rPr lang="en-US" dirty="0" smtClean="0">
                <a:solidFill>
                  <a:srgbClr val="00B0F0"/>
                </a:solidFill>
              </a:rPr>
              <a:t> </a:t>
            </a:r>
            <a:r>
              <a:rPr lang="en-US" dirty="0">
                <a:solidFill>
                  <a:srgbClr val="00B0F0"/>
                </a:solidFill>
              </a:rPr>
              <a:t>1GB and providing them minimal cost </a:t>
            </a:r>
            <a:r>
              <a:rPr lang="en-US" dirty="0" smtClean="0">
                <a:solidFill>
                  <a:srgbClr val="00B0F0"/>
                </a:solidFill>
              </a:rPr>
              <a:t>smart phones. Conducting </a:t>
            </a:r>
            <a:r>
              <a:rPr lang="en-US" dirty="0">
                <a:solidFill>
                  <a:srgbClr val="00B0F0"/>
                </a:solidFill>
              </a:rPr>
              <a:t>offline mode is not a good idea as it effects their health and they cant afford doctor's fee so it is necessary to take the required steps by government.</a:t>
            </a:r>
          </a:p>
        </p:txBody>
      </p:sp>
      <p:pic>
        <p:nvPicPr>
          <p:cNvPr id="1026" name="Picture 2" descr="C:\Program Files (x86)\Microsoft Office\MEDIA\CAGCAT10\j0299125.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3927043"/>
            <a:ext cx="1100023" cy="180502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Program Files (x86)\Microsoft Office\MEDIA\CAGCAT10\j0217698.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1091" y="4038600"/>
            <a:ext cx="1747418" cy="16934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Program Files (x86)\Microsoft Office\MEDIA\CAGCAT10\j0301252.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7843" y="4102607"/>
            <a:ext cx="1829714" cy="156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30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96" y="1295400"/>
            <a:ext cx="8153400" cy="5105399"/>
          </a:xfrm>
          <a:prstGeom prst="rect">
            <a:avLst/>
          </a:prstGeom>
        </p:spPr>
      </p:pic>
      <p:sp>
        <p:nvSpPr>
          <p:cNvPr id="3" name="TextBox 2"/>
          <p:cNvSpPr txBox="1"/>
          <p:nvPr/>
        </p:nvSpPr>
        <p:spPr>
          <a:xfrm>
            <a:off x="1447800" y="685800"/>
            <a:ext cx="4031873" cy="646331"/>
          </a:xfrm>
          <a:prstGeom prst="rect">
            <a:avLst/>
          </a:prstGeom>
          <a:noFill/>
        </p:spPr>
        <p:txBody>
          <a:bodyPr wrap="none" rtlCol="0">
            <a:spAutoFit/>
          </a:bodyPr>
          <a:lstStyle/>
          <a:p>
            <a:r>
              <a:rPr lang="en-US" dirty="0" smtClean="0"/>
              <a:t>THIS IS THE END OF THIS PAGE !!!</a:t>
            </a:r>
          </a:p>
          <a:p>
            <a:endParaRPr lang="en-US" dirty="0"/>
          </a:p>
        </p:txBody>
      </p:sp>
    </p:spTree>
    <p:extLst>
      <p:ext uri="{BB962C8B-B14F-4D97-AF65-F5344CB8AC3E}">
        <p14:creationId xmlns:p14="http://schemas.microsoft.com/office/powerpoint/2010/main" val="4221345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533400"/>
            <a:ext cx="6571030" cy="1754326"/>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SYMPTOMS AND </a:t>
            </a:r>
          </a:p>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PRECAUTIONS</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743200"/>
            <a:ext cx="3657600" cy="27432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4800" y="2819400"/>
            <a:ext cx="4724400" cy="2590800"/>
          </a:xfrm>
          <a:prstGeom prst="rect">
            <a:avLst/>
          </a:prstGeom>
        </p:spPr>
      </p:pic>
    </p:spTree>
    <p:extLst>
      <p:ext uri="{BB962C8B-B14F-4D97-AF65-F5344CB8AC3E}">
        <p14:creationId xmlns:p14="http://schemas.microsoft.com/office/powerpoint/2010/main" val="24134321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215</TotalTime>
  <Words>502</Words>
  <Application>Microsoft Office PowerPoint</Application>
  <PresentationFormat>On-screen Show (4:3)</PresentationFormat>
  <Paragraphs>44</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Civic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varshini golla</dc:creator>
  <cp:lastModifiedBy>varshini golla</cp:lastModifiedBy>
  <cp:revision>15</cp:revision>
  <dcterms:created xsi:type="dcterms:W3CDTF">2021-06-17T13:40:06Z</dcterms:created>
  <dcterms:modified xsi:type="dcterms:W3CDTF">2021-06-17T17:15:31Z</dcterms:modified>
</cp:coreProperties>
</file>